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9" r:id="rId2"/>
    <p:sldId id="302" r:id="rId3"/>
    <p:sldId id="310" r:id="rId4"/>
    <p:sldId id="311" r:id="rId5"/>
    <p:sldId id="346" r:id="rId6"/>
    <p:sldId id="312" r:id="rId7"/>
    <p:sldId id="317" r:id="rId8"/>
    <p:sldId id="318" r:id="rId9"/>
    <p:sldId id="315" r:id="rId10"/>
    <p:sldId id="347" r:id="rId11"/>
    <p:sldId id="321" r:id="rId12"/>
    <p:sldId id="320" r:id="rId13"/>
    <p:sldId id="323" r:id="rId14"/>
    <p:sldId id="319" r:id="rId15"/>
    <p:sldId id="348" r:id="rId16"/>
    <p:sldId id="326" r:id="rId17"/>
    <p:sldId id="349" r:id="rId18"/>
    <p:sldId id="325" r:id="rId19"/>
    <p:sldId id="329" r:id="rId20"/>
    <p:sldId id="330" r:id="rId21"/>
    <p:sldId id="350" r:id="rId22"/>
    <p:sldId id="351" r:id="rId23"/>
    <p:sldId id="358" r:id="rId24"/>
    <p:sldId id="359" r:id="rId25"/>
    <p:sldId id="338" r:id="rId26"/>
    <p:sldId id="334" r:id="rId27"/>
    <p:sldId id="343" r:id="rId28"/>
    <p:sldId id="352" r:id="rId29"/>
    <p:sldId id="353" r:id="rId30"/>
    <p:sldId id="354" r:id="rId31"/>
    <p:sldId id="355" r:id="rId32"/>
    <p:sldId id="356" r:id="rId33"/>
    <p:sldId id="357" r:id="rId34"/>
    <p:sldId id="344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108" d="100"/>
          <a:sy n="108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12.09.2020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Сортировки и </a:t>
            </a:r>
            <a:r>
              <a:rPr lang="en-US" dirty="0"/>
              <a:t>O-</a:t>
            </a:r>
            <a:r>
              <a:rPr lang="ru-RU" dirty="0"/>
              <a:t>нотация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T(n)</a:t>
            </a:r>
            <a:r>
              <a:rPr lang="ru-RU" dirty="0"/>
              <a:t>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─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/>
              <a:t>время работы алгоритма на входе размера </a:t>
            </a:r>
            <a:r>
              <a:rPr lang="en-US" dirty="0"/>
              <a:t>n</a:t>
            </a:r>
            <a:r>
              <a:rPr lang="ru-RU" dirty="0"/>
              <a:t> в худшем случае.</a:t>
            </a:r>
          </a:p>
          <a:p>
            <a:endParaRPr lang="ru-RU" dirty="0"/>
          </a:p>
          <a:p>
            <a:r>
              <a:rPr lang="en-US" dirty="0"/>
              <a:t>T(n) = 5n + 2 </a:t>
            </a:r>
          </a:p>
          <a:p>
            <a:r>
              <a:rPr lang="en-US" dirty="0"/>
              <a:t>       = O(n)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Оценка времени работы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 = 0</a:t>
            </a: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</a:t>
            </a: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– 1</a:t>
            </a: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3: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 &lt;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4: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 =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5: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print(res)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56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O-</a:t>
            </a:r>
            <a:r>
              <a:rPr lang="ru-RU" dirty="0"/>
              <a:t>нотация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T(n) = O(f(n))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dirty="0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ru-RU" i="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5n + 2 = O(n)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10,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T(n) = </a:t>
                </a:r>
                <a:r>
                  <a:rPr lang="el-GR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Ω</a:t>
                </a:r>
                <a:r>
                  <a:rPr lang="en-US" dirty="0">
                    <a:latin typeface="Proxima Nova Regular"/>
                  </a:rPr>
                  <a:t>(f(n))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dirty="0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dirty="0">
                  <a:latin typeface="Proxima Nova Regular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479148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Сортировки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3A860-59BF-4D2A-BFA4-E2B903DC9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043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Сортировка вставками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На </a:t>
            </a:r>
            <a:r>
              <a:rPr lang="en-US" dirty="0">
                <a:latin typeface="Proxima Nova Regular"/>
              </a:rPr>
              <a:t>k-</a:t>
            </a:r>
            <a:r>
              <a:rPr lang="ru-RU" dirty="0">
                <a:latin typeface="Proxima Nova Regular"/>
              </a:rPr>
              <a:t>ой итерации считаем, что первые </a:t>
            </a:r>
            <a:r>
              <a:rPr lang="en-US" dirty="0">
                <a:latin typeface="Proxima Nova Regular"/>
              </a:rPr>
              <a:t>k</a:t>
            </a:r>
            <a:r>
              <a:rPr lang="ru-RU" dirty="0">
                <a:latin typeface="Proxima Nova Regular"/>
              </a:rPr>
              <a:t> элементов отсортированы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Ищем место для </a:t>
            </a:r>
            <a:r>
              <a:rPr lang="en-US" dirty="0">
                <a:latin typeface="Proxima Nova Regular"/>
              </a:rPr>
              <a:t>k+1-</a:t>
            </a:r>
            <a:r>
              <a:rPr lang="ru-RU" dirty="0" err="1">
                <a:latin typeface="Proxima Nova Regular"/>
              </a:rPr>
              <a:t>го</a:t>
            </a:r>
            <a:endParaRPr lang="ru-RU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После </a:t>
            </a:r>
            <a:r>
              <a:rPr lang="en-US" dirty="0">
                <a:latin typeface="Proxima Nova Regular"/>
              </a:rPr>
              <a:t>n </a:t>
            </a:r>
            <a:r>
              <a:rPr lang="ru-RU" dirty="0">
                <a:latin typeface="Proxima Nova Regular"/>
              </a:rPr>
              <a:t>итераций все ОК</a:t>
            </a: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14521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Псевдокод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Сортировка вставками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n-1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&gt;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a[j – 1] &gt; a[j]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swap(a[j - 1], a[j])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j-- 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659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Сортировка вставками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Почему работает?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Сколько работает?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/>
                  <a:t>1, 2, 3, …</a:t>
                </a:r>
                <a:r>
                  <a:rPr lang="en-US" dirty="0"/>
                  <a:t> n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n, n-1, … 2, 1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>
                  <a:latin typeface="Proxima Nova Regular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37244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 применять оценку на практике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1ГГц =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  операций в секунду</m:t>
                    </m:r>
                  </m:oMath>
                </a14:m>
                <a:endParaRPr lang="ru-RU" b="0" dirty="0">
                  <a:latin typeface="Proxima Nova Regular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>
                    <a:latin typeface="Proxima Nova Regular"/>
                  </a:rPr>
                  <a:t>каких операций?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 следовательно при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;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За секунду вряд ли работает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b="1" dirty="0">
                    <a:latin typeface="Proxima Nova Regular"/>
                  </a:rPr>
                  <a:t>Оценка времени примерная!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474783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Сортировка слиянием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0B6A96-368B-4890-B043-9773536A4C2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466303"/>
            <a:ext cx="4800000" cy="3952381"/>
          </a:xfrm>
        </p:spPr>
      </p:pic>
    </p:spTree>
    <p:extLst>
      <p:ext uri="{BB962C8B-B14F-4D97-AF65-F5344CB8AC3E}">
        <p14:creationId xmlns:p14="http://schemas.microsoft.com/office/powerpoint/2010/main" val="27539834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Сортировка слиянием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Пусть мы умеем за быстро сливать два отсортированных массива в один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Разделяй и властвуй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latin typeface="Proxima Nova Regular"/>
              </a:rPr>
              <a:t>Поделим массив на две части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latin typeface="Proxima Nova Regular"/>
              </a:rPr>
              <a:t>Рекурсивно их отсортируем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/>
              <a:t>Сольем в один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Done!</a:t>
            </a:r>
            <a:endParaRPr lang="ru-RU" sz="2000" dirty="0">
              <a:latin typeface="Proxima Nova Regular"/>
            </a:endParaRP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844852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Псевдокод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36639"/>
            <a:ext cx="9726295" cy="823913"/>
          </a:xfrm>
        </p:spPr>
        <p:txBody>
          <a:bodyPr/>
          <a:lstStyle/>
          <a:p>
            <a:r>
              <a:rPr lang="ru-RU" dirty="0"/>
              <a:t>Слияние двух массивов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merge(a, b)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 = |a|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|b|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0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7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j &lt; n + m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 == m </a:t>
            </a:r>
            <a:r>
              <a:rPr lang="en-US" sz="17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n </a:t>
            </a:r>
            <a:r>
              <a:rPr lang="en-US" sz="17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b[j])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j] = a[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n-US" sz="1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j] = b[j]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endParaRPr lang="en-US" sz="1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7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</a:p>
          <a:p>
            <a:endParaRPr lang="ru-RU" sz="1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73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 началом использования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9E3DB1-B0DC-454E-BDDB-FB8CDBFD056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Псевдокод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Хм.. чего-то не хватает…</a:t>
            </a:r>
            <a:endParaRPr lang="en-US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Сортировка слиянием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 = |a|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 = a[0..n/2-1]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 = a[n/2..n-1]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merge(l, r)</a:t>
            </a:r>
          </a:p>
          <a:p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50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Терминальное условие!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Сортировка слиянием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 = |a|</a:t>
            </a: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= 1</a:t>
            </a: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 = a[0..n/2-1]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 = a[n/2..n-1]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merge(l, r)</a:t>
            </a:r>
          </a:p>
          <a:p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61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2400" dirty="0"/>
              <a:t>Оценка времени работы: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Графически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Рекуррентно</a:t>
            </a:r>
          </a:p>
          <a:p>
            <a:pPr marL="10668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«В лоб»</a:t>
            </a:r>
          </a:p>
          <a:p>
            <a:pPr marL="10668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Математическая индукция</a:t>
            </a:r>
            <a:endParaRPr lang="en-US" sz="2400" dirty="0">
              <a:solidFill>
                <a:schemeClr val="bg1"/>
              </a:solidFill>
              <a:latin typeface="Proxima Nova Light" panose="020005060300000200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Сортировка слиянием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 = |a|</a:t>
            </a: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=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 = a[0..n/2-1]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 = a[n/2..n-1]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merge(l, r)</a:t>
            </a:r>
          </a:p>
          <a:p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862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Лирическое отступление: </a:t>
            </a:r>
          </a:p>
          <a:p>
            <a:r>
              <a:rPr lang="ru-RU" sz="3200" dirty="0"/>
              <a:t>мастер-теорема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C1AF54-EB72-45D0-A4E3-4B024F326C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3657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Мастер-теорема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Пусть имеется рекуррентное соотношение: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ru-RU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mr>
                          <m:mr>
                            <m:e>
                              <m:r>
                                <a:rPr lang="ru-RU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ru-RU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Proxima Nova Regular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&gt;1,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i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0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Тогда асимптотическое решение имеет вид: 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, то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Если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Proxima Nova Regular"/>
                  </a:rPr>
                  <a:t>, </a:t>
                </a:r>
                <a:r>
                  <a:rPr lang="ru-RU" dirty="0">
                    <a:latin typeface="Proxima Nova Regular"/>
                  </a:rPr>
                  <a:t>то</a:t>
                </a:r>
                <a:r>
                  <a:rPr lang="en-US" dirty="0">
                    <a:latin typeface="Proxima Nova Regular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>
                  <a:latin typeface="Proxima Nova Regular"/>
                </a:endParaRP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/>
                  <a:t>Если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1538" b="-9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8712245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Свойства сортировки слиянием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Требуется дополнительная память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latin typeface="Proxima Nova Regular"/>
              </a:rPr>
              <a:t>Устойчивость (стабильность)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Работает всегда за </a:t>
            </a:r>
            <a:r>
              <a:rPr lang="en-US" dirty="0">
                <a:latin typeface="Proxima Nova Regular"/>
              </a:rPr>
              <a:t>O(</a:t>
            </a:r>
            <a:r>
              <a:rPr lang="en-US" dirty="0" err="1">
                <a:latin typeface="Proxima Nova Regular"/>
              </a:rPr>
              <a:t>nlogn</a:t>
            </a:r>
            <a:r>
              <a:rPr lang="en-US" dirty="0">
                <a:latin typeface="Proxima Nova Regular"/>
              </a:rPr>
              <a:t>)</a:t>
            </a:r>
            <a:endParaRPr lang="en-US" sz="2000" dirty="0">
              <a:latin typeface="Proxima Nova Regular"/>
            </a:endParaRP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7571450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Быстрая сортировка</a:t>
            </a:r>
          </a:p>
        </p:txBody>
      </p:sp>
      <p:pic>
        <p:nvPicPr>
          <p:cNvPr id="9" name="Объект 8" descr="Изображение выглядит как текст, рубашка&#10;&#10;Автоматически созданное описание">
            <a:extLst>
              <a:ext uri="{FF2B5EF4-FFF2-40B4-BE49-F238E27FC236}">
                <a16:creationId xmlns:a16="http://schemas.microsoft.com/office/drawing/2014/main" id="{FD960627-AED0-4FD6-9FAC-95F6919DC17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694656"/>
            <a:ext cx="5257800" cy="3495675"/>
          </a:xfrm>
        </p:spPr>
      </p:pic>
    </p:spTree>
    <p:extLst>
      <p:ext uri="{BB962C8B-B14F-4D97-AF65-F5344CB8AC3E}">
        <p14:creationId xmlns:p14="http://schemas.microsoft.com/office/powerpoint/2010/main" val="425096113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Быстрая сортировка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i="1" dirty="0">
                <a:solidFill>
                  <a:schemeClr val="tx1"/>
                </a:solidFill>
                <a:latin typeface="Proxima Nova Regular"/>
              </a:rPr>
              <a:t>Пусть все числ</a:t>
            </a:r>
            <a:r>
              <a:rPr lang="ru-RU" i="1" dirty="0">
                <a:latin typeface="Proxima Nova Regular"/>
              </a:rPr>
              <a:t>а в массиве различны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  <a:latin typeface="Proxima Nova Regular"/>
              </a:rPr>
              <a:t>Мо</a:t>
            </a:r>
            <a:r>
              <a:rPr lang="ru-RU" dirty="0">
                <a:latin typeface="Proxima Nova Regular"/>
              </a:rPr>
              <a:t>жем разделить на две части относительно некоторого числа </a:t>
            </a:r>
            <a:r>
              <a:rPr lang="en-US" dirty="0">
                <a:latin typeface="Proxima Nova Regular"/>
              </a:rPr>
              <a:t>x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&lt; x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&gt; x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/>
                </a:solidFill>
              </a:rPr>
              <a:t>Отсортируем их рекурсивно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/>
              <a:t>Все </a:t>
            </a:r>
            <a:r>
              <a:rPr lang="ru-RU" dirty="0" err="1"/>
              <a:t>ок</a:t>
            </a:r>
            <a:r>
              <a:rPr lang="ru-RU" dirty="0"/>
              <a:t>?</a:t>
            </a:r>
            <a:endParaRPr lang="ru-RU" dirty="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6867658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Псевдокод</a:t>
            </a:r>
            <a:endParaRPr lang="en-US" sz="2400" dirty="0">
              <a:solidFill>
                <a:schemeClr val="bg1"/>
              </a:solidFill>
              <a:latin typeface="Proxima Nova Light" panose="020005060300000200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Разделение массива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split(a, x)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 = []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 = []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n-1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x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l.add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r.add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(l, r)</a:t>
            </a:r>
          </a:p>
          <a:p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34878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Откажемся от дополнительной памяти</a:t>
            </a:r>
            <a:endParaRPr lang="en-US" sz="2400" dirty="0"/>
          </a:p>
          <a:p>
            <a:endParaRPr lang="en-US" sz="2400" dirty="0"/>
          </a:p>
          <a:p>
            <a:r>
              <a:rPr lang="ru-RU" dirty="0"/>
              <a:t>Инвариант: элементы от </a:t>
            </a:r>
            <a:r>
              <a:rPr lang="en-US" dirty="0"/>
              <a:t>l </a:t>
            </a:r>
            <a:r>
              <a:rPr lang="ru-RU" dirty="0"/>
              <a:t>до </a:t>
            </a:r>
            <a:r>
              <a:rPr lang="en-US" dirty="0"/>
              <a:t>m </a:t>
            </a:r>
            <a:r>
              <a:rPr lang="ru-RU" dirty="0"/>
              <a:t>меньше </a:t>
            </a:r>
            <a:r>
              <a:rPr lang="en-US" dirty="0"/>
              <a:t>x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Разделение массива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split(l, r, x)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l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r-1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x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swap(a[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a[m])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m++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50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Правила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Около 16 занятий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Лекция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Практика + ДЗ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Экзамена не будет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Оценка ставится в зависимости от процента сдачи домашних заданий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50%</a:t>
            </a:r>
            <a:r>
              <a:rPr lang="en-US" sz="2400" dirty="0"/>
              <a:t> </a:t>
            </a:r>
            <a:r>
              <a:rPr lang="en-US" sz="2400" dirty="0">
                <a:cs typeface="Calibri" panose="020F0502020204030204" pitchFamily="34" charset="0"/>
              </a:rPr>
              <a:t>─ 3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65% </a:t>
            </a:r>
            <a:r>
              <a:rPr lang="en-US" sz="2400" dirty="0">
                <a:cs typeface="Calibri" panose="020F0502020204030204" pitchFamily="34" charset="0"/>
              </a:rPr>
              <a:t>─ 4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cs typeface="Calibri" panose="020F0502020204030204" pitchFamily="34" charset="0"/>
              </a:rPr>
              <a:t>80% ─ 5</a:t>
            </a: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93328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Псевдокод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Быстрая сортировка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– l &lt;=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a[(l + r) / 2]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split(l, r, x)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m)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r)</a:t>
            </a:r>
          </a:p>
        </p:txBody>
      </p:sp>
    </p:spTree>
    <p:extLst>
      <p:ext uri="{BB962C8B-B14F-4D97-AF65-F5344CB8AC3E}">
        <p14:creationId xmlns:p14="http://schemas.microsoft.com/office/powerpoint/2010/main" val="384526782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Оценка времени работы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solidFill>
                      <a:schemeClr val="tx1"/>
                    </a:solidFill>
                    <a:latin typeface="Proxima Nova Regular"/>
                  </a:rPr>
                  <a:t>В худшем случае </a:t>
                </a:r>
                <a:r>
                  <a:rPr lang="en-US" dirty="0">
                    <a:solidFill>
                      <a:schemeClr val="tx1"/>
                    </a:solidFill>
                    <a:latin typeface="Proxima Nova Regular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Proxima Nova Regular"/>
                  </a:rPr>
                  <a:t>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solidFill>
                      <a:schemeClr val="tx1"/>
                    </a:solidFill>
                  </a:rPr>
                  <a:t>Почему называется быстрой?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Среднее время работы </a:t>
                </a:r>
                <a:r>
                  <a:rPr lang="en-US" dirty="0">
                    <a:latin typeface="Proxima Nova Regular"/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r>
                  <a:rPr lang="en-US" dirty="0">
                    <a:latin typeface="Proxima Nova Regular"/>
                  </a:rPr>
                  <a:t>)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/>
                  <a:t>Почему?</a:t>
                </a:r>
                <a:endParaRPr lang="en-US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/>
                  <a:t>Дополним код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18705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Псевдокод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Быстрая сортировка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– l &lt;=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a[(l + r) / 2]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a[rand(l..r-1)]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split(l, r, x)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m)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qsort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r)</a:t>
            </a:r>
          </a:p>
        </p:txBody>
      </p:sp>
    </p:spTree>
    <p:extLst>
      <p:ext uri="{BB962C8B-B14F-4D97-AF65-F5344CB8AC3E}">
        <p14:creationId xmlns:p14="http://schemas.microsoft.com/office/powerpoint/2010/main" val="1877456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Свойства быстрой сортировки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Не требуется дополнительная память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>
                    <a:latin typeface="Proxima Nova Regular"/>
                  </a:rPr>
                  <a:t>Не устойчива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solidFill>
                      <a:schemeClr val="tx1"/>
                    </a:solidFill>
                    <a:latin typeface="Proxima Nova Regular"/>
                  </a:rPr>
                  <a:t>В худшем случае </a:t>
                </a:r>
                <a:r>
                  <a:rPr lang="en-US" dirty="0">
                    <a:solidFill>
                      <a:schemeClr val="tx1"/>
                    </a:solidFill>
                    <a:latin typeface="Proxima Nova Regular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Proxima Nova Regular"/>
                  </a:rPr>
                  <a:t>)</a:t>
                </a:r>
                <a:endParaRPr lang="ru-RU" dirty="0">
                  <a:solidFill>
                    <a:schemeClr val="tx1"/>
                  </a:solidFill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На практике работает быстрее сортировки слиянием (при адекватной реализации)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Кстати, дополнительно нужно рассмотреть случай, если могут быть равные элементы</a:t>
                </a:r>
              </a:p>
              <a:p>
                <a:pPr>
                  <a:buClr>
                    <a:schemeClr val="accent1"/>
                  </a:buClr>
                </a:pPr>
                <a:endParaRPr lang="en-US" dirty="0">
                  <a:solidFill>
                    <a:schemeClr val="tx1"/>
                  </a:solidFill>
                  <a:latin typeface="Proxima Nova Regular"/>
                </a:endParaRP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2463819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Правила приема домашних заданий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 err="1">
                <a:latin typeface="Proxima Nova Regular"/>
              </a:rPr>
              <a:t>Контест</a:t>
            </a:r>
            <a:r>
              <a:rPr lang="ru-RU" dirty="0">
                <a:latin typeface="Proxima Nova Regular"/>
              </a:rPr>
              <a:t> на </a:t>
            </a:r>
            <a:r>
              <a:rPr lang="en-US" u="sng" dirty="0">
                <a:solidFill>
                  <a:schemeClr val="accent1"/>
                </a:solidFill>
                <a:latin typeface="Proxima Nova Regular"/>
              </a:rPr>
              <a:t>codeforces.com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Около 4-6 задач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Сдача задач: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/>
              <a:t>Прислать ссылку на посылку в тестирующей системе на портале в соответствующей форме.</a:t>
            </a:r>
            <a:endParaRPr lang="en-US" sz="20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/>
              <a:t>Проверяем код на адекватность </a:t>
            </a:r>
            <a:r>
              <a:rPr lang="ru-RU" sz="1400" dirty="0"/>
              <a:t>(</a:t>
            </a:r>
            <a:r>
              <a:rPr lang="ru-RU" sz="1400" dirty="0" err="1"/>
              <a:t>кодстайл</a:t>
            </a:r>
            <a:r>
              <a:rPr lang="ru-RU" sz="1400" dirty="0"/>
              <a:t>, реализован нужный алгоритм и т.п.)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/>
              <a:t>На ссылку ответ: зачтено или замечания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Soft deadline </a:t>
            </a:r>
            <a:r>
              <a:rPr lang="en-US" sz="2000" dirty="0">
                <a:cs typeface="Calibri" panose="020F0502020204030204" pitchFamily="34" charset="0"/>
              </a:rPr>
              <a:t>─ </a:t>
            </a:r>
            <a:r>
              <a:rPr lang="ru-RU" sz="2000" dirty="0">
                <a:cs typeface="Calibri" panose="020F0502020204030204" pitchFamily="34" charset="0"/>
              </a:rPr>
              <a:t>среда 23:55</a:t>
            </a:r>
          </a:p>
          <a:p>
            <a:pPr marL="1577339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cs typeface="Calibri" panose="020F0502020204030204" pitchFamily="34" charset="0"/>
              </a:rPr>
              <a:t>Гарантируется, что в течение четверга будет проверено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cs typeface="Calibri" panose="020F0502020204030204" pitchFamily="34" charset="0"/>
              </a:rPr>
              <a:t>Hard deadline ─ </a:t>
            </a:r>
            <a:r>
              <a:rPr lang="ru-RU" sz="2000" dirty="0">
                <a:cs typeface="Calibri" panose="020F0502020204030204" pitchFamily="34" charset="0"/>
              </a:rPr>
              <a:t>пятница 23:55</a:t>
            </a:r>
            <a:r>
              <a:rPr lang="ru-RU" sz="2000" dirty="0"/>
              <a:t> </a:t>
            </a:r>
          </a:p>
          <a:p>
            <a:pPr marL="1577339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/>
              <a:t>После засчитываться не будет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b="1" dirty="0">
                <a:latin typeface="Proxima Nova Regular"/>
              </a:rPr>
              <a:t>Списывание и копирование чужого кода запрещено!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Общая информация по сдаче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/>
              <a:t>Задача считается сданной, в тот момент, когда соответствующая ссылка</a:t>
            </a:r>
            <a:r>
              <a:rPr lang="en-US" dirty="0"/>
              <a:t> </a:t>
            </a:r>
            <a:r>
              <a:rPr lang="ru-RU" dirty="0"/>
              <a:t>отправлена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/>
              <a:t>Если есть одобрительная причина сдвинуть дедлайны, пишите об этом, мы готовы и хотим идти на встречу в таких ситуациях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/>
              <a:t>Для связи</a:t>
            </a:r>
            <a:r>
              <a:rPr lang="en-US" dirty="0"/>
              <a:t>: </a:t>
            </a:r>
            <a:r>
              <a:rPr lang="ru-RU" dirty="0" err="1"/>
              <a:t>Discord</a:t>
            </a:r>
            <a:r>
              <a:rPr lang="ru-RU" dirty="0"/>
              <a:t> </a:t>
            </a:r>
            <a:endParaRPr lang="en-US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i="1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i="1" dirty="0"/>
              <a:t>NEW: Будет возможность сдать некоторые темы экстерном</a:t>
            </a:r>
            <a:endParaRPr lang="ru-RU" sz="2000" i="1" u="sng" dirty="0">
              <a:solidFill>
                <a:schemeClr val="accent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105425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Алгоритмы и как их оценивать</a:t>
            </a:r>
          </a:p>
        </p:txBody>
      </p:sp>
      <p:pic>
        <p:nvPicPr>
          <p:cNvPr id="7" name="Объект 6" descr="Изображение выглядит как человек, мужчина, текст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56F0A8A9-163E-48BD-B9B7-36B0AFAE98E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374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11597353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Что такое алгоритм?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6487388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«Некоторая последовательность действий, приводящая к некоторому результату»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  <a:cs typeface="Courier New" panose="02070309020205020404" pitchFamily="49" charset="0"/>
              </a:rPr>
              <a:t>Опустим многопоточность, откуда берутся входные данные и подобные усложнения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B22C8D-9BF3-4E6F-AE5A-933A37057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40" y="1486804"/>
            <a:ext cx="2693774" cy="38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Поиск максимума в массиве натуральных чисел</a:t>
            </a:r>
          </a:p>
          <a:p>
            <a:endParaRPr lang="ru-RU" dirty="0"/>
          </a:p>
          <a:p>
            <a:r>
              <a:rPr lang="en-US" dirty="0"/>
              <a:t>input: </a:t>
            </a:r>
            <a:r>
              <a:rPr lang="ru-RU" dirty="0"/>
              <a:t>Массив </a:t>
            </a:r>
            <a:r>
              <a:rPr lang="en-US" dirty="0"/>
              <a:t>a </a:t>
            </a:r>
            <a:r>
              <a:rPr lang="ru-RU" dirty="0"/>
              <a:t>длины </a:t>
            </a:r>
            <a:r>
              <a:rPr lang="en-US" dirty="0"/>
              <a:t>n</a:t>
            </a:r>
            <a:r>
              <a:rPr lang="ru-RU" dirty="0"/>
              <a:t>, состоящий из натуральных чисел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Пример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 = 0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 &lt;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 = a[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print(res)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 оценивать алгоритм?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Время работы 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000" dirty="0"/>
              <a:t>Также полезно оценивать память, а иногда и другие параметры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В секундах плохо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Введем абстрактную модель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RAM</a:t>
            </a:r>
            <a:r>
              <a:rPr lang="ru-RU" dirty="0"/>
              <a:t>-модель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>
              <a:latin typeface="Proxima Nova Regular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Оцениваем число элементарных операций </a:t>
            </a:r>
            <a:r>
              <a:rPr lang="en-US" dirty="0">
                <a:latin typeface="Proxima Nova Regular"/>
              </a:rPr>
              <a:t>RAM</a:t>
            </a:r>
            <a:r>
              <a:rPr lang="ru-RU" dirty="0">
                <a:latin typeface="Proxima Nova Regular"/>
              </a:rPr>
              <a:t>-модели</a:t>
            </a:r>
            <a:endParaRPr lang="en-US" dirty="0">
              <a:latin typeface="Proxima Nova Regular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get, </a:t>
            </a:r>
            <a:r>
              <a:rPr lang="ru-RU" sz="2000" dirty="0" err="1"/>
              <a:t>арифмитические</a:t>
            </a:r>
            <a:r>
              <a:rPr lang="ru-RU" sz="2000" dirty="0"/>
              <a:t>  операции</a:t>
            </a:r>
            <a:r>
              <a:rPr lang="en-US" sz="2000" dirty="0"/>
              <a:t>…</a:t>
            </a:r>
            <a:endParaRPr lang="ru-RU" sz="20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9CDBD37-F1AE-45EE-83E2-4C483A39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09" y="3956897"/>
            <a:ext cx="66770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5285</TotalTime>
  <Words>1352</Words>
  <Application>Microsoft Office PowerPoint</Application>
  <PresentationFormat>Широкоэкранный</PresentationFormat>
  <Paragraphs>248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41</cp:revision>
  <dcterms:created xsi:type="dcterms:W3CDTF">2020-02-21T22:57:25Z</dcterms:created>
  <dcterms:modified xsi:type="dcterms:W3CDTF">2020-09-15T08:43:28Z</dcterms:modified>
</cp:coreProperties>
</file>